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63" r:id="rId3"/>
    <p:sldId id="362" r:id="rId4"/>
    <p:sldId id="359" r:id="rId5"/>
    <p:sldId id="361" r:id="rId6"/>
    <p:sldId id="360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02F"/>
    <a:srgbClr val="6A3C1A"/>
    <a:srgbClr val="131535"/>
    <a:srgbClr val="6A5542"/>
    <a:srgbClr val="ECDBB5"/>
    <a:srgbClr val="402510"/>
    <a:srgbClr val="9F7255"/>
    <a:srgbClr val="CAB89B"/>
    <a:srgbClr val="26A9E1"/>
    <a:srgbClr val="C6B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16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9612-41B6-40C7-BC63-E1A9DD1F1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C1D8E-7573-4B7A-9C0B-7AE4D5941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77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35C07-3DCA-4FEE-BD36-243E961D3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5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9B5043-E0FB-4988-A2C9-87899CA22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6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AE99F-3314-48A2-BB8C-11EF40AC6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7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BF19E-A590-4557-B10F-04C89272F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3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6A715-AD22-470F-841D-5F1EE6A34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2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46BF-67B3-4118-B1DD-2EBFDB936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3C200-93BA-4139-9BE1-0C196C921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1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F04EE-8184-4EF6-9972-ABB59277C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9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4E06-8F87-48F6-A190-50DBAF413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8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15D6-2AA3-40BA-9D77-55F1F1D03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F3DD1-7A86-49AC-8E73-69974C628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5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1A46B5-20DD-44D8-A083-E837D1EA9F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73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4613031"/>
            <a:ext cx="9143999" cy="2209800"/>
          </a:xfrm>
          <a:prstGeom prst="rect">
            <a:avLst/>
          </a:prstGeom>
          <a:solidFill>
            <a:srgbClr val="0F102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United States Constitution outlined a new government that would be strong and protect the American people from excessive power (such as from a king or dictator).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United States Constitution prevented any ONE branch of government from becoming too powerful.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928" y="2286000"/>
            <a:ext cx="9111762" cy="3962400"/>
          </a:xfrm>
          <a:prstGeom prst="rect">
            <a:avLst/>
          </a:prstGeom>
          <a:solidFill>
            <a:srgbClr val="0F102F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framers of the Constitution were well educated men. They were familiar with the traditions of Britain and the American government.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Many of them had read the latest works of Europe’s leading political philosophers (educated thinkers!).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In creating the Constitution, the framers made good use of their rich knowledge and experience. Many of the ideas in the Constitution were not the founding fathers’ original ideas.  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They were copied from other ideas written way before the United States Constitution was written.</a:t>
            </a:r>
          </a:p>
          <a:p>
            <a:endParaRPr lang="en-US" altLang="en-US" sz="240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accent1"/>
                </a:solidFill>
              </a:rPr>
              <a:t>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40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85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112371" y="1278364"/>
            <a:ext cx="6975426" cy="1449968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smtClean="0">
                <a:solidFill>
                  <a:schemeClr val="accent1"/>
                </a:solidFill>
                <a:latin typeface="Georgia" panose="02040502050405020303" pitchFamily="18" charset="0"/>
              </a:rPr>
              <a:t>What is it?</a:t>
            </a:r>
          </a:p>
          <a:p>
            <a:pPr marL="0" indent="0">
              <a:buSzPct val="80000"/>
              <a:buFontTx/>
              <a:buNone/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A first document of its kind written in 1297 by the English people to </a:t>
            </a:r>
            <a:r>
              <a:rPr lang="en-US" altLang="en-US" sz="2400" b="1" i="1" smtClean="0">
                <a:solidFill>
                  <a:srgbClr val="FFFF00"/>
                </a:solidFill>
                <a:latin typeface="Calibri" panose="020F0502020204030204" pitchFamily="34" charset="0"/>
              </a:rPr>
              <a:t>limit the power</a:t>
            </a:r>
            <a:r>
              <a:rPr lang="en-US" alt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of the English King.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9397" y="3657600"/>
            <a:ext cx="6248400" cy="1723549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609600" indent="-609600" algn="l">
              <a:spcBef>
                <a:spcPts val="1200"/>
              </a:spcBef>
              <a:buFontTx/>
              <a:buAutoNum type="arabicPeriod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It stated that English nobles (wealthy men) had certain rights.</a:t>
            </a:r>
          </a:p>
          <a:p>
            <a:pPr marL="609600" indent="-609600" algn="l">
              <a:spcBef>
                <a:spcPts val="1200"/>
              </a:spcBef>
              <a:buFontTx/>
              <a:buAutoNum type="arabicPeriod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It stated that the English king was not above the law, and he had to obey the rules!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60173" y="5410200"/>
            <a:ext cx="6228142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100" b="1" u="sng" dirty="0">
                <a:latin typeface="Calibri" panose="020F0502020204030204" pitchFamily="34" charset="0"/>
              </a:rPr>
              <a:t>Example:</a:t>
            </a:r>
            <a:r>
              <a:rPr lang="en-US" altLang="en-US" sz="2100" dirty="0">
                <a:latin typeface="Calibri" panose="020F0502020204030204" pitchFamily="34" charset="0"/>
              </a:rPr>
              <a:t> 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The </a:t>
            </a:r>
            <a:r>
              <a:rPr lang="en-US" altLang="en-US" sz="2100" b="1" dirty="0">
                <a:latin typeface="Calibri" panose="020F0502020204030204" pitchFamily="34" charset="0"/>
              </a:rPr>
              <a:t>English King John </a:t>
            </a:r>
            <a:r>
              <a:rPr lang="en-US" altLang="en-US" sz="2100" dirty="0">
                <a:latin typeface="Calibri" panose="020F0502020204030204" pitchFamily="34" charset="0"/>
              </a:rPr>
              <a:t>agreed NOT to raise taxes without first consulting the Great Council of Nobles and church officials (what became known as Parliament</a:t>
            </a:r>
            <a:r>
              <a:rPr lang="en-US" altLang="en-US" sz="2100" dirty="0" smtClean="0">
                <a:latin typeface="Calibri" panose="020F0502020204030204" pitchFamily="34" charset="0"/>
              </a:rPr>
              <a:t>).</a:t>
            </a:r>
            <a:endParaRPr lang="en-US" altLang="en-US" sz="2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8100" y="4724400"/>
            <a:ext cx="9105900" cy="2047875"/>
          </a:xfrm>
          <a:prstGeom prst="rect">
            <a:avLst/>
          </a:prstGeom>
          <a:solidFill>
            <a:srgbClr val="0F102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In the Magna Carta, King John was also forced to recognize that citizens had legal rights.  One of the most important of these was the right to a trial by jury.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According to the Magna Carta, a person could not be arrested or imprisoned unless convicted of a crime.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7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25366" y="5128937"/>
            <a:ext cx="6400800" cy="1066800"/>
          </a:xfrm>
          <a:prstGeom prst="rect">
            <a:avLst/>
          </a:prstGeom>
          <a:solidFill>
            <a:srgbClr val="40251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itizens have certain rights.</a:t>
            </a:r>
          </a:p>
          <a:p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ruler (president) has to obey the law.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323" y="3852196"/>
            <a:ext cx="6748884" cy="2400657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he PEOPLE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have the right to a trial by jury.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No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unusual, cruel,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or unjust punishment.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Citizens can own a gun.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Citizens have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to be charged with a crime before being held in prison (Habeas Corpus).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23417" y="1314118"/>
            <a:ext cx="6642697" cy="1505231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What is it?</a:t>
            </a:r>
            <a:r>
              <a:rPr lang="en-US" alt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US" altLang="en-US" sz="2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1689, the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English Bill of Rights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went a step further than the Magna Carta in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limiting the king’s power!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u="sng" dirty="0">
              <a:latin typeface="Georgia" panose="02040502050405020303" pitchFamily="18" charset="0"/>
            </a:endParaRPr>
          </a:p>
          <a:p>
            <a:pPr>
              <a:buFontTx/>
              <a:buNone/>
            </a:pPr>
            <a:endParaRPr lang="en-US" altLang="en-US" sz="24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00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" y="4625581"/>
            <a:ext cx="8991600" cy="2121687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400" i="1" smtClean="0">
                <a:solidFill>
                  <a:schemeClr val="accent1"/>
                </a:solidFill>
                <a:latin typeface="Calibri" panose="020F0502020204030204" pitchFamily="34" charset="0"/>
              </a:rPr>
              <a:t>Bill of Rights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was included in the United States Constitution detailing the “rights” of every citizen.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Citizens have the right to own gun.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Citizens have the right to a fair trial.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Citizens can’t be put in jail without being charged with a crime.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1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4655" y="4495800"/>
            <a:ext cx="9117622" cy="2209800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What is it?</a:t>
            </a:r>
            <a:r>
              <a:rPr lang="en-US" alt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US" altLang="en-US" sz="2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1619,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Virginia colonists at Jamestown set up their local government.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It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was a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representative government</a:t>
            </a: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run by the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PEOPLE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 (not a KING!)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u="sng" dirty="0">
              <a:latin typeface="Georgia" panose="02040502050405020303" pitchFamily="18" charset="0"/>
            </a:endParaRPr>
          </a:p>
          <a:p>
            <a:pPr>
              <a:buFontTx/>
              <a:buNone/>
            </a:pPr>
            <a:endParaRPr lang="en-US" altLang="en-US" sz="24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7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848977"/>
              </p:ext>
            </p:extLst>
          </p:nvPr>
        </p:nvGraphicFramePr>
        <p:xfrm>
          <a:off x="319454" y="1447800"/>
          <a:ext cx="8451850" cy="4953000"/>
        </p:xfrm>
        <a:graphic>
          <a:graphicData uri="http://schemas.openxmlformats.org/drawingml/2006/table">
            <a:tbl>
              <a:tblPr/>
              <a:tblGrid>
                <a:gridCol w="8451850"/>
              </a:tblGrid>
              <a:tr h="4953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ritannic Bold" panose="020B0903060703020204" pitchFamily="34" charset="0"/>
                          <a:cs typeface="Arial" panose="020B0604020202020204" pitchFamily="34" charset="0"/>
                        </a:rPr>
                        <a:t>VOCABULARY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Separation of powers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Representative government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Locke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 smtClean="0">
                          <a:solidFill>
                            <a:schemeClr val="accent1"/>
                          </a:solidFill>
                        </a:rPr>
                        <a:t>Baron de Montesquieu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 smtClean="0">
                          <a:solidFill>
                            <a:schemeClr val="accent1"/>
                          </a:solidFill>
                        </a:rPr>
                        <a:t>Magna Carta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 smtClean="0">
                          <a:solidFill>
                            <a:schemeClr val="accent1"/>
                          </a:solidFill>
                        </a:rPr>
                        <a:t>English Bill of Rights –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13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65" y="4886801"/>
            <a:ext cx="8763000" cy="17235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United States set up a government based on representatives elected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BY THE PEOPLE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.  It is called a</a:t>
            </a: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representative government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. 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people elect representatives to Congress in the Senate and the House of Representatives to speak for them.</a:t>
            </a:r>
          </a:p>
        </p:txBody>
      </p:sp>
    </p:spTree>
    <p:extLst>
      <p:ext uri="{BB962C8B-B14F-4D97-AF65-F5344CB8AC3E}">
        <p14:creationId xmlns:p14="http://schemas.microsoft.com/office/powerpoint/2010/main" val="6186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654" y="4985238"/>
            <a:ext cx="9117622" cy="1524000"/>
          </a:xfrm>
          <a:prstGeom prst="rect">
            <a:avLst/>
          </a:prstGeom>
          <a:solidFill>
            <a:srgbClr val="0F102F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What is it?</a:t>
            </a:r>
            <a:r>
              <a:rPr lang="en-US" alt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US" altLang="en-US" sz="2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first document on the American Continent that detailed the powers  and limits of government.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u="sng" dirty="0">
              <a:latin typeface="Georgia" panose="02040502050405020303" pitchFamily="18" charset="0"/>
            </a:endParaRPr>
          </a:p>
          <a:p>
            <a:pPr>
              <a:buFontTx/>
              <a:buNone/>
            </a:pPr>
            <a:endParaRPr lang="en-US" altLang="en-US" sz="24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5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65" y="5093701"/>
            <a:ext cx="8763000" cy="135421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idea of writing an “instruction book” on how to run the government.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Writing down the powers and limits of government.</a:t>
            </a:r>
          </a:p>
        </p:txBody>
      </p:sp>
    </p:spTree>
    <p:extLst>
      <p:ext uri="{BB962C8B-B14F-4D97-AF65-F5344CB8AC3E}">
        <p14:creationId xmlns:p14="http://schemas.microsoft.com/office/powerpoint/2010/main" val="42467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4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7406" y="1373798"/>
            <a:ext cx="5166946" cy="4493602"/>
          </a:xfrm>
          <a:prstGeom prst="rect">
            <a:avLst/>
          </a:prstGeom>
          <a:solidFill>
            <a:srgbClr val="131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latin typeface="Georgia" panose="02040502050405020303" pitchFamily="18" charset="0"/>
              </a:rPr>
              <a:t>	</a:t>
            </a:r>
            <a:r>
              <a:rPr lang="en-US" altLang="en-US" sz="2800" b="1" u="sng" smtClean="0">
                <a:solidFill>
                  <a:schemeClr val="accent1"/>
                </a:solidFill>
                <a:latin typeface="Georgia" panose="02040502050405020303" pitchFamily="18" charset="0"/>
              </a:rPr>
              <a:t>What did he believe?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u="sng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All people have natural rights -“life, liberty, and property.”</a:t>
            </a:r>
            <a:endParaRPr lang="en-US" altLang="en-US" sz="1400" b="1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Government is an agreement between the ruler and the ruled.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Ruler = protector and enforcer of laws.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If ruler fails at this, the people have a right to rebel.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3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4680438"/>
            <a:ext cx="9144000" cy="1828800"/>
          </a:xfrm>
          <a:prstGeom prst="rect">
            <a:avLst/>
          </a:prstGeom>
          <a:solidFill>
            <a:srgbClr val="40251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people’s “natural rights” must be protected.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Governmental power must be limited.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Constitution is a “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social contract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” between the people and their government.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42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93782" y="1382590"/>
            <a:ext cx="5166946" cy="4493602"/>
          </a:xfrm>
          <a:prstGeom prst="rect">
            <a:avLst/>
          </a:prstGeom>
          <a:solidFill>
            <a:srgbClr val="131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latin typeface="Georgia" panose="02040502050405020303" pitchFamily="18" charset="0"/>
              </a:rPr>
              <a:t>	</a:t>
            </a:r>
            <a:r>
              <a:rPr lang="en-US" altLang="en-US" sz="2800" b="1" u="sng" smtClean="0">
                <a:solidFill>
                  <a:schemeClr val="accent1"/>
                </a:solidFill>
                <a:latin typeface="Georgia" panose="02040502050405020303" pitchFamily="18" charset="0"/>
              </a:rPr>
              <a:t>What did he believe?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u="sng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SEPARATION OF POWERS</a:t>
            </a:r>
            <a:r>
              <a:rPr lang="en-US" alt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                          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government must be divided among three separate branches: the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legislative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executive</a:t>
            </a:r>
            <a:r>
              <a:rPr lang="en-US" alt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judicial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.  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These three branches check one another so no one branch gains too much power!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83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657" y="5902568"/>
            <a:ext cx="888609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Limiting the powers of government by creating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three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branches so no one branch becomes too powerful.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9460" y="2488883"/>
            <a:ext cx="268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400" b="1" dirty="0">
                <a:solidFill>
                  <a:srgbClr val="FFFFFF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24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4158" y="3819792"/>
            <a:ext cx="2186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Carries out the laws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8603" y="3838393"/>
            <a:ext cx="2041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9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Decides if laws are fair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989" y="3835943"/>
            <a:ext cx="25664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</a:t>
            </a:r>
            <a:r>
              <a:rPr lang="en-US" altLang="en-US" sz="1200" dirty="0">
                <a:solidFill>
                  <a:srgbClr val="000000"/>
                </a:solidFill>
              </a:rPr>
              <a:t>Creates and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200" dirty="0">
                <a:solidFill>
                  <a:srgbClr val="000000"/>
                </a:solidFill>
              </a:rPr>
              <a:t>passes the laws</a:t>
            </a:r>
            <a:r>
              <a:rPr lang="en-US" altLang="en-US" sz="1400" dirty="0">
                <a:solidFill>
                  <a:srgbClr val="000000"/>
                </a:solidFill>
              </a:rPr>
              <a:t> -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3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23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4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576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839200" cy="6475333"/>
          </a:xfrm>
          <a:prstGeom prst="rect">
            <a:avLst/>
          </a:prstGeom>
          <a:solidFill>
            <a:srgbClr val="0F1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7500" b="1" smtClean="0">
                <a:solidFill>
                  <a:schemeClr val="accent1"/>
                </a:solidFill>
              </a:rPr>
              <a:t>And the story continues . . . </a:t>
            </a:r>
          </a:p>
          <a:p>
            <a:pPr marL="609600" indent="-4953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An economic depression hits, states are fighting and the government is too weak to do anything about it!  </a:t>
            </a:r>
          </a:p>
          <a:p>
            <a:pPr marL="609600" indent="-4953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Continental Congress tries to create a new government, but states fight over how it should be structured.</a:t>
            </a:r>
          </a:p>
          <a:p>
            <a:pPr marL="609600" indent="-4953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Virginia and New Jersey Plans are created but causes more fighting. The Great Compromise created by Roger Sherman finally settles the dispute.</a:t>
            </a:r>
          </a:p>
          <a:p>
            <a:pPr marL="609600" indent="-4953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Northern and southern states begin fighting over slavery.  The Three-Fifths Compromise allows slaves to be counted as 3/5</a:t>
            </a:r>
            <a:r>
              <a:rPr lang="en-US" altLang="en-US" sz="2400" baseline="30000" smtClean="0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of a person.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Granite"/>
          <p:cNvSpPr txBox="1">
            <a:spLocks noChangeArrowheads="1"/>
          </p:cNvSpPr>
          <p:nvPr/>
        </p:nvSpPr>
        <p:spPr bwMode="auto">
          <a:xfrm>
            <a:off x="58615" y="1143000"/>
            <a:ext cx="9067800" cy="11815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On September 17, 1787, the Constitution was ready. Gathering for the last time delegates listened quietly as Benjamin Franklin rose to plead that the document be accepted: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1" y="4419600"/>
            <a:ext cx="9179169" cy="2209800"/>
          </a:xfrm>
          <a:prstGeom prst="rect">
            <a:avLst/>
          </a:prstGeom>
          <a:solidFill>
            <a:srgbClr val="0F102F"/>
          </a:solidFill>
          <a:ln>
            <a:solidFill>
              <a:srgbClr val="202266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One by one, delegates came forward to sign the document. Of the 42 delegates remaining in Philadelphia</a:t>
            </a:r>
            <a:r>
              <a:rPr lang="en-US" altLang="en-US" sz="2400" b="1" smtClean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39 signed the document. 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Edmund Randolph and George Mason of Virginia, along with Elbridge Gerry of Massachusetts refused to sign.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They felt the new Constitution gave too much power to the national government.</a:t>
            </a:r>
            <a:r>
              <a:rPr lang="en-US" altLang="en-US" sz="2400" b="1" smtClean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3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4477" y="1457856"/>
            <a:ext cx="4191000" cy="5105400"/>
          </a:xfrm>
          <a:prstGeom prst="rect">
            <a:avLst/>
          </a:prstGeom>
          <a:solidFill>
            <a:srgbClr val="0F102F"/>
          </a:solidFill>
          <a:ln>
            <a:solidFill>
              <a:srgbClr val="202266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Constitution required each state to hold a </a:t>
            </a:r>
            <a:r>
              <a:rPr lang="en-US" altLang="en-US" sz="2400" b="1" smtClean="0">
                <a:solidFill>
                  <a:schemeClr val="accent1"/>
                </a:solidFill>
                <a:latin typeface="Calibri" panose="020F0502020204030204" pitchFamily="34" charset="0"/>
              </a:rPr>
              <a:t>state convention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to decide if the plan for the new government should be accepted.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Before that occurred, the new Constitution was discussed and debated in all the states.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Once 9 of the 13 states endorsed it, the Constitution would become the law of the land.</a:t>
            </a:r>
          </a:p>
          <a:p>
            <a:pPr>
              <a:lnSpc>
                <a:spcPct val="90000"/>
              </a:lnSpc>
            </a:pPr>
            <a:endParaRPr lang="en-US" alt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5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14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08" y="3733800"/>
            <a:ext cx="3158052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These people, average United States citizens, vote and elect representatives to speak for them in Congress</a:t>
            </a:r>
            <a:r>
              <a:rPr lang="en-US" dirty="0" smtClean="0">
                <a:solidFill>
                  <a:schemeClr val="accent1"/>
                </a:solidFill>
              </a:rPr>
              <a:t>. 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801070"/>
            <a:ext cx="5334000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These are the representatives the PEOPLE chose to represent them.  The representatives create bills and pass laws for the American people.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581471"/>
            <a:ext cx="3352800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This is Capitol Hill located in Washington D.C.  It is where the representatives go to work for the American people.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32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10125</TotalTime>
  <Words>938</Words>
  <Application>Microsoft Office PowerPoint</Application>
  <PresentationFormat>On-screen Show (4:3)</PresentationFormat>
  <Paragraphs>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Aharoni</vt:lpstr>
      <vt:lpstr>Arial</vt:lpstr>
      <vt:lpstr>Britannic Bold</vt:lpstr>
      <vt:lpstr>Calibri</vt:lpstr>
      <vt:lpstr>Georgia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</dc:creator>
  <cp:lastModifiedBy>Turnbo, Melissa</cp:lastModifiedBy>
  <cp:revision>168</cp:revision>
  <dcterms:created xsi:type="dcterms:W3CDTF">2008-02-15T18:50:46Z</dcterms:created>
  <dcterms:modified xsi:type="dcterms:W3CDTF">2017-02-01T16:13:29Z</dcterms:modified>
</cp:coreProperties>
</file>